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7"/>
  </p:notesMasterIdLst>
  <p:sldIdLst>
    <p:sldId id="256" r:id="rId2"/>
    <p:sldId id="257" r:id="rId3"/>
    <p:sldId id="316" r:id="rId4"/>
    <p:sldId id="317" r:id="rId5"/>
    <p:sldId id="318" r:id="rId6"/>
    <p:sldId id="319" r:id="rId7"/>
    <p:sldId id="320" r:id="rId8"/>
    <p:sldId id="321" r:id="rId9"/>
    <p:sldId id="322" r:id="rId10"/>
    <p:sldId id="323" r:id="rId11"/>
    <p:sldId id="324" r:id="rId12"/>
    <p:sldId id="328" r:id="rId13"/>
    <p:sldId id="325" r:id="rId14"/>
    <p:sldId id="326" r:id="rId15"/>
    <p:sldId id="327" r:id="rId16"/>
    <p:sldId id="329" r:id="rId17"/>
    <p:sldId id="330" r:id="rId18"/>
    <p:sldId id="332" r:id="rId19"/>
    <p:sldId id="333" r:id="rId20"/>
    <p:sldId id="334" r:id="rId21"/>
    <p:sldId id="335" r:id="rId22"/>
    <p:sldId id="336" r:id="rId23"/>
    <p:sldId id="337" r:id="rId24"/>
    <p:sldId id="339" r:id="rId25"/>
    <p:sldId id="340" r:id="rId2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8"/>
    </p:embeddedFont>
    <p:embeddedFont>
      <p:font typeface="Montserrat Alternates" panose="020B0604020202020204" charset="0"/>
      <p:regular r:id="rId29"/>
      <p:bold r:id="rId30"/>
      <p:italic r:id="rId31"/>
      <p:boldItalic r:id="rId32"/>
    </p:embeddedFont>
    <p:embeddedFont>
      <p:font typeface="Montserrat Alternates SemiBold" panose="020B0604020202020204" charset="0"/>
      <p:regular r:id="rId33"/>
      <p:bold r:id="rId34"/>
      <p:italic r:id="rId35"/>
      <p:boldItalic r:id="rId36"/>
    </p:embeddedFont>
    <p:embeddedFont>
      <p:font typeface="Raleway" pitchFamily="2" charset="0"/>
      <p:regular r:id="rId37"/>
      <p:bold r:id="rId38"/>
      <p:italic r:id="rId39"/>
      <p:boldItalic r:id="rId40"/>
    </p:embeddedFont>
    <p:embeddedFont>
      <p:font typeface="Roboto Condensed Light" panose="02000000000000000000" pitchFamily="2" charset="0"/>
      <p:regular r:id="rId41"/>
      <p: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027391-D131-4CAB-AD19-6C02134606D3}">
  <a:tblStyle styleId="{FE027391-D131-4CAB-AD19-6C02134606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571C686-8D0C-4089-AFF4-822B0A344E0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056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195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5546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2125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756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8687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878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877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919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1617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9392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2579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2288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42661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0882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5872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761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3545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881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027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9862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9359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8563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59235" y="1150647"/>
            <a:ext cx="4144200" cy="21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900" b="0">
                <a:solidFill>
                  <a:schemeClr val="lt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14099" y="3431765"/>
            <a:ext cx="4270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24399" y="365650"/>
            <a:ext cx="8095200" cy="4408800"/>
          </a:xfrm>
          <a:prstGeom prst="rect">
            <a:avLst/>
          </a:prstGeom>
          <a:solidFill>
            <a:schemeClr val="dk1">
              <a:alpha val="707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/>
          <p:nvPr/>
        </p:nvSpPr>
        <p:spPr>
          <a:xfrm>
            <a:off x="8271901" y="44284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524399" y="3656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206338"/>
            <a:ext cx="7704000" cy="31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rabicPeriod"/>
              <a:defRPr sz="1600">
                <a:solidFill>
                  <a:srgbClr val="434343"/>
                </a:solidFill>
              </a:defRPr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rabicPeriod"/>
              <a:defRPr sz="1600">
                <a:solidFill>
                  <a:srgbClr val="434343"/>
                </a:solidFill>
              </a:defRPr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075800" y="1307100"/>
            <a:ext cx="69924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 flipH="1">
            <a:off x="529975" y="367350"/>
            <a:ext cx="8095200" cy="4408800"/>
          </a:xfrm>
          <a:prstGeom prst="rect">
            <a:avLst/>
          </a:prstGeom>
          <a:solidFill>
            <a:schemeClr val="dk1">
              <a:alpha val="707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6"/>
          <p:cNvSpPr/>
          <p:nvPr/>
        </p:nvSpPr>
        <p:spPr>
          <a:xfrm flipH="1">
            <a:off x="524400" y="3656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sp>
        <p:nvSpPr>
          <p:cNvPr id="68" name="Google Shape;68;p16"/>
          <p:cNvSpPr/>
          <p:nvPr/>
        </p:nvSpPr>
        <p:spPr>
          <a:xfrm flipH="1">
            <a:off x="8277475" y="44284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3895863" y="539496"/>
            <a:ext cx="462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/>
          <p:nvPr/>
        </p:nvSpPr>
        <p:spPr>
          <a:xfrm flipH="1">
            <a:off x="524400" y="3656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sp>
        <p:nvSpPr>
          <p:cNvPr id="158" name="Google Shape;158;p30"/>
          <p:cNvSpPr/>
          <p:nvPr/>
        </p:nvSpPr>
        <p:spPr>
          <a:xfrm flipH="1">
            <a:off x="8277475" y="44284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/>
          <p:nvPr/>
        </p:nvSpPr>
        <p:spPr>
          <a:xfrm>
            <a:off x="8277475" y="3656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sp>
        <p:nvSpPr>
          <p:cNvPr id="161" name="Google Shape;161;p31"/>
          <p:cNvSpPr/>
          <p:nvPr/>
        </p:nvSpPr>
        <p:spPr>
          <a:xfrm>
            <a:off x="524400" y="44284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Alternates"/>
              <a:buNone/>
              <a:defRPr sz="28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○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■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○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■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○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■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8" r:id="rId4"/>
    <p:sldLayoutId id="2147483662" r:id="rId5"/>
    <p:sldLayoutId id="2147483676" r:id="rId6"/>
    <p:sldLayoutId id="214748367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10" Type="http://schemas.openxmlformats.org/officeDocument/2006/relationships/image" Target="../media/image11.png"/><Relationship Id="rId4" Type="http://schemas.openxmlformats.org/officeDocument/2006/relationships/image" Target="../media/image5.emf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/>
          <p:nvPr/>
        </p:nvSpPr>
        <p:spPr>
          <a:xfrm>
            <a:off x="524400" y="919500"/>
            <a:ext cx="4806300" cy="3304500"/>
          </a:xfrm>
          <a:prstGeom prst="rect">
            <a:avLst/>
          </a:prstGeom>
          <a:solidFill>
            <a:schemeClr val="dk1">
              <a:alpha val="707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5"/>
          <p:cNvSpPr txBox="1">
            <a:spLocks noGrp="1"/>
          </p:cNvSpPr>
          <p:nvPr>
            <p:ph type="ctrTitle"/>
          </p:nvPr>
        </p:nvSpPr>
        <p:spPr>
          <a:xfrm>
            <a:off x="759234" y="1150647"/>
            <a:ext cx="4571465" cy="22811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HomeRent</a:t>
            </a:r>
            <a:br>
              <a:rPr lang="en" sz="4400" dirty="0"/>
            </a:br>
            <a:br>
              <a:rPr lang="en" sz="4400" dirty="0"/>
            </a:br>
            <a:r>
              <a:rPr lang="en" sz="4400" dirty="0"/>
              <a:t>Sistema recomendador</a:t>
            </a:r>
            <a:endParaRPr sz="4400" dirty="0"/>
          </a:p>
        </p:txBody>
      </p:sp>
      <p:sp>
        <p:nvSpPr>
          <p:cNvPr id="174" name="Google Shape;174;p35"/>
          <p:cNvSpPr txBox="1">
            <a:spLocks noGrp="1"/>
          </p:cNvSpPr>
          <p:nvPr>
            <p:ph type="subTitle" idx="1"/>
          </p:nvPr>
        </p:nvSpPr>
        <p:spPr>
          <a:xfrm>
            <a:off x="814099" y="3431765"/>
            <a:ext cx="4270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Pablo Robles Fernández</a:t>
            </a:r>
            <a:endParaRPr dirty="0"/>
          </a:p>
        </p:txBody>
      </p:sp>
      <p:cxnSp>
        <p:nvCxnSpPr>
          <p:cNvPr id="175" name="Google Shape;175;p35"/>
          <p:cNvCxnSpPr/>
          <p:nvPr/>
        </p:nvCxnSpPr>
        <p:spPr>
          <a:xfrm>
            <a:off x="902074" y="3370936"/>
            <a:ext cx="2489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35"/>
          <p:cNvSpPr/>
          <p:nvPr/>
        </p:nvSpPr>
        <p:spPr>
          <a:xfrm>
            <a:off x="4983000" y="91950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Aplicación en detalle</a:t>
            </a:r>
            <a:endParaRPr dirty="0"/>
          </a:p>
        </p:txBody>
      </p:sp>
      <p:cxnSp>
        <p:nvCxnSpPr>
          <p:cNvPr id="183" name="Google Shape;183;p36"/>
          <p:cNvCxnSpPr/>
          <p:nvPr/>
        </p:nvCxnSpPr>
        <p:spPr>
          <a:xfrm>
            <a:off x="1922100" y="1068050"/>
            <a:ext cx="529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32DFE151-8164-C5C3-AB3B-D4639D7EEDCE}"/>
              </a:ext>
            </a:extLst>
          </p:cNvPr>
          <p:cNvSpPr txBox="1"/>
          <p:nvPr/>
        </p:nvSpPr>
        <p:spPr>
          <a:xfrm>
            <a:off x="914400" y="1250156"/>
            <a:ext cx="7415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Vistas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</p:txBody>
      </p:sp>
      <p:pic>
        <p:nvPicPr>
          <p:cNvPr id="3" name="Imagen 2" descr="Una captura de pantalla de una computadora&#10;&#10;Descripción generada automáticamente con confianza baja">
            <a:extLst>
              <a:ext uri="{FF2B5EF4-FFF2-40B4-BE49-F238E27FC236}">
                <a16:creationId xmlns:a16="http://schemas.microsoft.com/office/drawing/2014/main" id="{A21862BE-9EE4-2191-660D-FFA1CFF80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62" y="1736538"/>
            <a:ext cx="3906638" cy="1867761"/>
          </a:xfrm>
          <a:prstGeom prst="rect">
            <a:avLst/>
          </a:prstGeom>
        </p:spPr>
      </p:pic>
      <p:pic>
        <p:nvPicPr>
          <p:cNvPr id="5" name="Imagen 4" descr="Cuarto de oficina&#10;&#10;Descripción generada automáticamente con confianza media">
            <a:extLst>
              <a:ext uri="{FF2B5EF4-FFF2-40B4-BE49-F238E27FC236}">
                <a16:creationId xmlns:a16="http://schemas.microsoft.com/office/drawing/2014/main" id="{05EDCFD2-27CD-9F4C-54E3-E5E3CE910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138" y="1736538"/>
            <a:ext cx="3746500" cy="187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80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Aplicación en detalle</a:t>
            </a:r>
            <a:endParaRPr dirty="0"/>
          </a:p>
        </p:txBody>
      </p:sp>
      <p:cxnSp>
        <p:nvCxnSpPr>
          <p:cNvPr id="183" name="Google Shape;183;p36"/>
          <p:cNvCxnSpPr/>
          <p:nvPr/>
        </p:nvCxnSpPr>
        <p:spPr>
          <a:xfrm>
            <a:off x="1922100" y="1068050"/>
            <a:ext cx="529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32DFE151-8164-C5C3-AB3B-D4639D7EEDCE}"/>
              </a:ext>
            </a:extLst>
          </p:cNvPr>
          <p:cNvSpPr txBox="1"/>
          <p:nvPr/>
        </p:nvSpPr>
        <p:spPr>
          <a:xfrm>
            <a:off x="914400" y="1250156"/>
            <a:ext cx="7415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Vistas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3D10159-DAA2-8E71-E187-4BD508E20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75" y="1646911"/>
            <a:ext cx="7893249" cy="318366"/>
          </a:xfrm>
          <a:prstGeom prst="rect">
            <a:avLst/>
          </a:prstGeom>
        </p:spPr>
      </p:pic>
      <p:pic>
        <p:nvPicPr>
          <p:cNvPr id="6" name="Imagen 5" descr="Texto&#10;&#10;Descripción generada automáticamente con confianza baja">
            <a:extLst>
              <a:ext uri="{FF2B5EF4-FFF2-40B4-BE49-F238E27FC236}">
                <a16:creationId xmlns:a16="http://schemas.microsoft.com/office/drawing/2014/main" id="{454EB643-8197-57DC-307F-D92F4F5E5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2247582"/>
            <a:ext cx="2695575" cy="485775"/>
          </a:xfrm>
          <a:prstGeom prst="rect">
            <a:avLst/>
          </a:prstGeom>
        </p:spPr>
      </p:pic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93695263-3681-595F-E9E7-A53F8715D1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415" y="2916257"/>
            <a:ext cx="7587198" cy="150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48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Aplicación en detalle</a:t>
            </a:r>
            <a:endParaRPr dirty="0"/>
          </a:p>
        </p:txBody>
      </p:sp>
      <p:cxnSp>
        <p:nvCxnSpPr>
          <p:cNvPr id="183" name="Google Shape;183;p36"/>
          <p:cNvCxnSpPr/>
          <p:nvPr/>
        </p:nvCxnSpPr>
        <p:spPr>
          <a:xfrm>
            <a:off x="1922100" y="1068050"/>
            <a:ext cx="529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32DFE151-8164-C5C3-AB3B-D4639D7EEDCE}"/>
              </a:ext>
            </a:extLst>
          </p:cNvPr>
          <p:cNvSpPr txBox="1"/>
          <p:nvPr/>
        </p:nvSpPr>
        <p:spPr>
          <a:xfrm>
            <a:off x="914400" y="1250156"/>
            <a:ext cx="7415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Vistas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</p:txBody>
      </p:sp>
      <p:pic>
        <p:nvPicPr>
          <p:cNvPr id="2" name="Imagen 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8C8C77D-BF20-915F-20A4-BABC0A7786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240" y="1711821"/>
            <a:ext cx="1974850" cy="2499268"/>
          </a:xfrm>
          <a:prstGeom prst="rect">
            <a:avLst/>
          </a:prstGeom>
        </p:spPr>
      </p:pic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4AF6105-3C99-F75D-EAEB-8C4DB767CB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180" y="1166076"/>
            <a:ext cx="1719580" cy="349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48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Aplicación en detalle</a:t>
            </a:r>
            <a:endParaRPr dirty="0"/>
          </a:p>
        </p:txBody>
      </p:sp>
      <p:cxnSp>
        <p:nvCxnSpPr>
          <p:cNvPr id="183" name="Google Shape;183;p36"/>
          <p:cNvCxnSpPr/>
          <p:nvPr/>
        </p:nvCxnSpPr>
        <p:spPr>
          <a:xfrm>
            <a:off x="1922100" y="1068050"/>
            <a:ext cx="529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32DFE151-8164-C5C3-AB3B-D4639D7EEDCE}"/>
              </a:ext>
            </a:extLst>
          </p:cNvPr>
          <p:cNvSpPr txBox="1"/>
          <p:nvPr/>
        </p:nvSpPr>
        <p:spPr>
          <a:xfrm>
            <a:off x="914400" y="1250156"/>
            <a:ext cx="7415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Vistas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3606A48-B099-2AB0-7143-641E50701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569036"/>
            <a:ext cx="6427833" cy="282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69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Aplicación en detalle</a:t>
            </a:r>
            <a:endParaRPr dirty="0"/>
          </a:p>
        </p:txBody>
      </p:sp>
      <p:cxnSp>
        <p:nvCxnSpPr>
          <p:cNvPr id="183" name="Google Shape;183;p36"/>
          <p:cNvCxnSpPr/>
          <p:nvPr/>
        </p:nvCxnSpPr>
        <p:spPr>
          <a:xfrm>
            <a:off x="1922100" y="1068050"/>
            <a:ext cx="529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32DFE151-8164-C5C3-AB3B-D4639D7EEDCE}"/>
              </a:ext>
            </a:extLst>
          </p:cNvPr>
          <p:cNvSpPr txBox="1"/>
          <p:nvPr/>
        </p:nvSpPr>
        <p:spPr>
          <a:xfrm>
            <a:off x="914400" y="1250156"/>
            <a:ext cx="7415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Vistas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</p:txBody>
      </p:sp>
      <p:pic>
        <p:nvPicPr>
          <p:cNvPr id="2" name="Imagen 1" descr="Pantalla de una ventana&#10;&#10;Descripción generada automáticamente con confianza media">
            <a:extLst>
              <a:ext uri="{FF2B5EF4-FFF2-40B4-BE49-F238E27FC236}">
                <a16:creationId xmlns:a16="http://schemas.microsoft.com/office/drawing/2014/main" id="{984B159A-247B-462F-CBB7-43995B802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779" y="1711821"/>
            <a:ext cx="6441385" cy="269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9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Aplicación en detalle</a:t>
            </a:r>
            <a:endParaRPr dirty="0"/>
          </a:p>
        </p:txBody>
      </p:sp>
      <p:cxnSp>
        <p:nvCxnSpPr>
          <p:cNvPr id="183" name="Google Shape;183;p36"/>
          <p:cNvCxnSpPr/>
          <p:nvPr/>
        </p:nvCxnSpPr>
        <p:spPr>
          <a:xfrm>
            <a:off x="1922100" y="1068050"/>
            <a:ext cx="529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32DFE151-8164-C5C3-AB3B-D4639D7EEDCE}"/>
              </a:ext>
            </a:extLst>
          </p:cNvPr>
          <p:cNvSpPr txBox="1"/>
          <p:nvPr/>
        </p:nvSpPr>
        <p:spPr>
          <a:xfrm>
            <a:off x="914400" y="1250156"/>
            <a:ext cx="7415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Vistas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</p:txBody>
      </p:sp>
      <p:pic>
        <p:nvPicPr>
          <p:cNvPr id="3" name="Imagen 2" descr="Una sala de estar&#10;&#10;Descripción generada automáticamente">
            <a:extLst>
              <a:ext uri="{FF2B5EF4-FFF2-40B4-BE49-F238E27FC236}">
                <a16:creationId xmlns:a16="http://schemas.microsoft.com/office/drawing/2014/main" id="{28773672-E0DD-2621-7566-41EDF882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380" y="1577995"/>
            <a:ext cx="2943860" cy="1361501"/>
          </a:xfrm>
          <a:prstGeom prst="rect">
            <a:avLst/>
          </a:prstGeom>
        </p:spPr>
      </p:pic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0F77EC8E-F347-E1A4-4009-0D103EC91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387" y="1577995"/>
            <a:ext cx="3992776" cy="28543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983E8AF-E418-2059-FBC9-0545FD5BB1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614" y="3568176"/>
            <a:ext cx="3039200" cy="21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45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Algoritmos</a:t>
            </a:r>
            <a:endParaRPr dirty="0"/>
          </a:p>
        </p:txBody>
      </p:sp>
      <p:cxnSp>
        <p:nvCxnSpPr>
          <p:cNvPr id="183" name="Google Shape;183;p36"/>
          <p:cNvCxnSpPr/>
          <p:nvPr/>
        </p:nvCxnSpPr>
        <p:spPr>
          <a:xfrm>
            <a:off x="1922100" y="1068050"/>
            <a:ext cx="529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32DFE151-8164-C5C3-AB3B-D4639D7EEDCE}"/>
              </a:ext>
            </a:extLst>
          </p:cNvPr>
          <p:cNvSpPr txBox="1"/>
          <p:nvPr/>
        </p:nvSpPr>
        <p:spPr>
          <a:xfrm>
            <a:off x="914400" y="1250156"/>
            <a:ext cx="7415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Algoritmo basado en la Popularidad de los alojamientos y Similitud Coseno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Algoritmo basado en Contenido: recomendación alojamientos más Baratos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Algoritmo basado en la similitud coseno con otros usuarios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Algoritmo Hibrido basado en la similitud coseno con otros usuarios y las preferencias del usuario	</a:t>
            </a:r>
          </a:p>
        </p:txBody>
      </p:sp>
    </p:spTree>
    <p:extLst>
      <p:ext uri="{BB962C8B-B14F-4D97-AF65-F5344CB8AC3E}">
        <p14:creationId xmlns:p14="http://schemas.microsoft.com/office/powerpoint/2010/main" val="2234144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Algoritmos</a:t>
            </a:r>
            <a:endParaRPr dirty="0"/>
          </a:p>
        </p:txBody>
      </p:sp>
      <p:cxnSp>
        <p:nvCxnSpPr>
          <p:cNvPr id="183" name="Google Shape;183;p36"/>
          <p:cNvCxnSpPr/>
          <p:nvPr/>
        </p:nvCxnSpPr>
        <p:spPr>
          <a:xfrm>
            <a:off x="1922100" y="1068050"/>
            <a:ext cx="529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32DFE151-8164-C5C3-AB3B-D4639D7EEDCE}"/>
              </a:ext>
            </a:extLst>
          </p:cNvPr>
          <p:cNvSpPr txBox="1"/>
          <p:nvPr/>
        </p:nvSpPr>
        <p:spPr>
          <a:xfrm>
            <a:off x="914400" y="1250156"/>
            <a:ext cx="7415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Algoritmo basado en la Popularidad de los alojamientos y Similitud Coseno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Algoritmo basado en Contenido: recomendación alojamientos más Baratos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Algoritmo basado en la similitud coseno con otros usuarios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Algoritmo Hibrido basado en la similitud coseno con otros usuarios y las preferencias del usuario	</a:t>
            </a:r>
          </a:p>
        </p:txBody>
      </p:sp>
    </p:spTree>
    <p:extLst>
      <p:ext uri="{BB962C8B-B14F-4D97-AF65-F5344CB8AC3E}">
        <p14:creationId xmlns:p14="http://schemas.microsoft.com/office/powerpoint/2010/main" val="1260313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>
            <a:spLocks noGrp="1"/>
          </p:cNvSpPr>
          <p:nvPr>
            <p:ph type="title"/>
          </p:nvPr>
        </p:nvSpPr>
        <p:spPr>
          <a:xfrm>
            <a:off x="1065440" y="564358"/>
            <a:ext cx="681872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lt1"/>
                </a:solidFill>
                <a:latin typeface="Raleway" pitchFamily="2" charset="0"/>
              </a:rPr>
              <a:t>Algoritmo basado en la Popularidad de los alojamientos y Similitud Coseno</a:t>
            </a:r>
            <a:endParaRPr dirty="0"/>
          </a:p>
        </p:txBody>
      </p:sp>
      <p:cxnSp>
        <p:nvCxnSpPr>
          <p:cNvPr id="183" name="Google Shape;183;p36"/>
          <p:cNvCxnSpPr/>
          <p:nvPr/>
        </p:nvCxnSpPr>
        <p:spPr>
          <a:xfrm>
            <a:off x="1922100" y="1250156"/>
            <a:ext cx="529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32DFE151-8164-C5C3-AB3B-D4639D7EEDCE}"/>
              </a:ext>
            </a:extLst>
          </p:cNvPr>
          <p:cNvSpPr txBox="1"/>
          <p:nvPr/>
        </p:nvSpPr>
        <p:spPr>
          <a:xfrm>
            <a:off x="914400" y="1250156"/>
            <a:ext cx="7415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</p:txBody>
      </p:sp>
      <p:pic>
        <p:nvPicPr>
          <p:cNvPr id="7" name="Imagen 6" descr="Imagen que contiene Tabla&#10;&#10;Descripción generada automáticamente">
            <a:extLst>
              <a:ext uri="{FF2B5EF4-FFF2-40B4-BE49-F238E27FC236}">
                <a16:creationId xmlns:a16="http://schemas.microsoft.com/office/drawing/2014/main" id="{2C2F4BB1-30D5-AE18-500C-325E75BCA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48" y="1305896"/>
            <a:ext cx="4046763" cy="1599861"/>
          </a:xfrm>
          <a:prstGeom prst="rect">
            <a:avLst/>
          </a:prstGeom>
        </p:spPr>
      </p:pic>
      <p:pic>
        <p:nvPicPr>
          <p:cNvPr id="8" name="Imagen 7" descr="Interfaz de usuario gráfica, Aplicación, Excel&#10;&#10;Descripción generada automáticamente">
            <a:extLst>
              <a:ext uri="{FF2B5EF4-FFF2-40B4-BE49-F238E27FC236}">
                <a16:creationId xmlns:a16="http://schemas.microsoft.com/office/drawing/2014/main" id="{BBC84959-1ECD-4718-322B-73EB142D5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1" y="3152820"/>
            <a:ext cx="3289300" cy="1513526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89540DC4-8C56-A88E-A479-4D069DED0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5760" y="3221773"/>
            <a:ext cx="4046763" cy="12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66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>
            <a:spLocks noGrp="1"/>
          </p:cNvSpPr>
          <p:nvPr>
            <p:ph type="title"/>
          </p:nvPr>
        </p:nvSpPr>
        <p:spPr>
          <a:xfrm>
            <a:off x="1065439" y="564358"/>
            <a:ext cx="7489281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lt1"/>
                </a:solidFill>
                <a:latin typeface="Raleway" pitchFamily="2" charset="0"/>
              </a:rPr>
              <a:t>Algoritmo basado en Contenido: recomendación alojamientos más Baratos</a:t>
            </a:r>
            <a:endParaRPr lang="es-ES" dirty="0"/>
          </a:p>
        </p:txBody>
      </p:sp>
      <p:cxnSp>
        <p:nvCxnSpPr>
          <p:cNvPr id="183" name="Google Shape;183;p36"/>
          <p:cNvCxnSpPr/>
          <p:nvPr/>
        </p:nvCxnSpPr>
        <p:spPr>
          <a:xfrm>
            <a:off x="1922100" y="1250156"/>
            <a:ext cx="529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32DFE151-8164-C5C3-AB3B-D4639D7EEDCE}"/>
              </a:ext>
            </a:extLst>
          </p:cNvPr>
          <p:cNvSpPr txBox="1"/>
          <p:nvPr/>
        </p:nvSpPr>
        <p:spPr>
          <a:xfrm>
            <a:off x="914400" y="1250156"/>
            <a:ext cx="7415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B4AC407-4D28-88E3-DA8F-2CE0F4969FC2}"/>
              </a:ext>
            </a:extLst>
          </p:cNvPr>
          <p:cNvSpPr txBox="1"/>
          <p:nvPr/>
        </p:nvSpPr>
        <p:spPr>
          <a:xfrm>
            <a:off x="914400" y="1711821"/>
            <a:ext cx="720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Raleway" pitchFamily="2" charset="0"/>
              </a:rPr>
              <a:t>Se centra en los siguientes aspectos</a:t>
            </a:r>
          </a:p>
          <a:p>
            <a:r>
              <a:rPr lang="es-ES" sz="1200" dirty="0">
                <a:solidFill>
                  <a:schemeClr val="bg1"/>
                </a:solidFill>
                <a:latin typeface="Raleway" pitchFamily="2" charset="0"/>
              </a:rPr>
              <a:t>	</a:t>
            </a:r>
          </a:p>
          <a:p>
            <a:pPr marL="171450" lvl="1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  <a:latin typeface="Raleway" pitchFamily="2" charset="0"/>
              </a:rPr>
              <a:t>Precio</a:t>
            </a:r>
          </a:p>
          <a:p>
            <a:pPr marL="171450" lvl="1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  <a:latin typeface="Raleway" pitchFamily="2" charset="0"/>
              </a:rPr>
              <a:t>Número de habitaciones</a:t>
            </a:r>
          </a:p>
          <a:p>
            <a:pPr marL="171450" lvl="1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  <a:latin typeface="Raleway" pitchFamily="2" charset="0"/>
              </a:rPr>
              <a:t>Número de baños</a:t>
            </a:r>
          </a:p>
          <a:p>
            <a:pPr marL="171450" lvl="1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  <a:latin typeface="Raleway" pitchFamily="2" charset="0"/>
              </a:rPr>
              <a:t>Plaza de garaje</a:t>
            </a:r>
          </a:p>
          <a:p>
            <a:pPr marL="171450" lvl="1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  <a:latin typeface="Raleway" pitchFamily="2" charset="0"/>
              </a:rPr>
              <a:t>Ascensor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10" name="Imagen 9" descr="Texto&#10;&#10;Descripción generada automáticamente">
            <a:extLst>
              <a:ext uri="{FF2B5EF4-FFF2-40B4-BE49-F238E27FC236}">
                <a16:creationId xmlns:a16="http://schemas.microsoft.com/office/drawing/2014/main" id="{559107D3-843E-9EA1-D7DA-217D6CCCF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60" y="3161822"/>
            <a:ext cx="54000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63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Índice de contenidos</a:t>
            </a:r>
            <a:endParaRPr dirty="0"/>
          </a:p>
        </p:txBody>
      </p:sp>
      <p:sp>
        <p:nvSpPr>
          <p:cNvPr id="182" name="Google Shape;182;p36"/>
          <p:cNvSpPr txBox="1">
            <a:spLocks noGrp="1"/>
          </p:cNvSpPr>
          <p:nvPr>
            <p:ph type="body" idx="1"/>
          </p:nvPr>
        </p:nvSpPr>
        <p:spPr>
          <a:xfrm>
            <a:off x="720000" y="1206338"/>
            <a:ext cx="7704000" cy="31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</a:rPr>
              <a:t>1. Descripción del problema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lt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</a:rPr>
              <a:t>2. Herramientas utilizadas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dirty="0">
              <a:solidFill>
                <a:schemeClr val="lt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</a:rPr>
              <a:t>3. Aplicación en detalle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dirty="0">
              <a:solidFill>
                <a:schemeClr val="lt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</a:rPr>
              <a:t>4. Algoritmos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dirty="0">
              <a:solidFill>
                <a:schemeClr val="lt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</a:rPr>
              <a:t>5. Análisis DAFO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dirty="0">
              <a:solidFill>
                <a:schemeClr val="lt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</a:rPr>
              <a:t>6. Líneas de futuro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dirty="0">
              <a:solidFill>
                <a:schemeClr val="lt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</a:rPr>
              <a:t>7. Lecciones aprendidas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lt1"/>
              </a:solidFill>
            </a:endParaRPr>
          </a:p>
        </p:txBody>
      </p:sp>
      <p:cxnSp>
        <p:nvCxnSpPr>
          <p:cNvPr id="183" name="Google Shape;183;p36"/>
          <p:cNvCxnSpPr/>
          <p:nvPr/>
        </p:nvCxnSpPr>
        <p:spPr>
          <a:xfrm>
            <a:off x="1922100" y="1068050"/>
            <a:ext cx="529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>
            <a:spLocks noGrp="1"/>
          </p:cNvSpPr>
          <p:nvPr>
            <p:ph type="title"/>
          </p:nvPr>
        </p:nvSpPr>
        <p:spPr>
          <a:xfrm>
            <a:off x="1065439" y="564358"/>
            <a:ext cx="7489281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lt1"/>
                </a:solidFill>
                <a:latin typeface="Raleway" pitchFamily="2" charset="0"/>
              </a:rPr>
              <a:t>Algoritmo basado en Contenido: recomendación alojamientos más Baratos</a:t>
            </a:r>
            <a:endParaRPr lang="es-ES" dirty="0"/>
          </a:p>
        </p:txBody>
      </p:sp>
      <p:cxnSp>
        <p:nvCxnSpPr>
          <p:cNvPr id="183" name="Google Shape;183;p36"/>
          <p:cNvCxnSpPr/>
          <p:nvPr/>
        </p:nvCxnSpPr>
        <p:spPr>
          <a:xfrm>
            <a:off x="1922100" y="1250156"/>
            <a:ext cx="529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32DFE151-8164-C5C3-AB3B-D4639D7EEDCE}"/>
              </a:ext>
            </a:extLst>
          </p:cNvPr>
          <p:cNvSpPr txBox="1"/>
          <p:nvPr/>
        </p:nvSpPr>
        <p:spPr>
          <a:xfrm>
            <a:off x="914400" y="1250156"/>
            <a:ext cx="7415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</p:txBody>
      </p:sp>
      <p:pic>
        <p:nvPicPr>
          <p:cNvPr id="2" name="Imagen 1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53A4061C-60E3-4596-CA2D-A875A7E90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045" y="1443592"/>
            <a:ext cx="7091681" cy="313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57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>
            <a:spLocks noGrp="1"/>
          </p:cNvSpPr>
          <p:nvPr>
            <p:ph type="title"/>
          </p:nvPr>
        </p:nvSpPr>
        <p:spPr>
          <a:xfrm>
            <a:off x="1065439" y="564358"/>
            <a:ext cx="7489281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lt1"/>
                </a:solidFill>
                <a:latin typeface="Raleway" pitchFamily="2" charset="0"/>
              </a:rPr>
              <a:t>Algoritmo basado en la similitud coseno con otros usuarios</a:t>
            </a:r>
            <a:endParaRPr lang="es-ES" dirty="0"/>
          </a:p>
        </p:txBody>
      </p:sp>
      <p:cxnSp>
        <p:nvCxnSpPr>
          <p:cNvPr id="183" name="Google Shape;183;p36"/>
          <p:cNvCxnSpPr/>
          <p:nvPr/>
        </p:nvCxnSpPr>
        <p:spPr>
          <a:xfrm>
            <a:off x="1922100" y="1250156"/>
            <a:ext cx="529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32DFE151-8164-C5C3-AB3B-D4639D7EEDCE}"/>
              </a:ext>
            </a:extLst>
          </p:cNvPr>
          <p:cNvSpPr txBox="1"/>
          <p:nvPr/>
        </p:nvSpPr>
        <p:spPr>
          <a:xfrm>
            <a:off x="914400" y="1250156"/>
            <a:ext cx="7415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9695144-E954-E93E-FDAE-D1FE6E4A65C1}"/>
              </a:ext>
            </a:extLst>
          </p:cNvPr>
          <p:cNvSpPr txBox="1"/>
          <p:nvPr/>
        </p:nvSpPr>
        <p:spPr>
          <a:xfrm>
            <a:off x="914400" y="1503680"/>
            <a:ext cx="7244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Raleway" pitchFamily="2" charset="0"/>
              </a:rPr>
              <a:t>Se centra en la búsqueda de usuarios similares y los alojamientos que les han gustado</a:t>
            </a:r>
          </a:p>
          <a:p>
            <a:endParaRPr lang="es-ES" sz="1200" dirty="0">
              <a:solidFill>
                <a:schemeClr val="bg1"/>
              </a:solidFill>
              <a:latin typeface="Raleway" pitchFamily="2" charset="0"/>
            </a:endParaRPr>
          </a:p>
          <a:p>
            <a:r>
              <a:rPr lang="es-ES" sz="1200" dirty="0">
                <a:solidFill>
                  <a:schemeClr val="bg1"/>
                </a:solidFill>
                <a:latin typeface="Raleway" pitchFamily="2" charset="0"/>
              </a:rPr>
              <a:t>Las propiedades que determinan la similitud son las siguientes</a:t>
            </a:r>
          </a:p>
          <a:p>
            <a:endParaRPr lang="es-ES" sz="1200" dirty="0">
              <a:solidFill>
                <a:schemeClr val="bg1"/>
              </a:solidFill>
              <a:latin typeface="Raleway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  <a:latin typeface="Raleway" pitchFamily="2" charset="0"/>
              </a:rPr>
              <a:t>Distrito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  <a:latin typeface="Raleway" pitchFamily="2" charset="0"/>
              </a:rPr>
              <a:t>Rango de edad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  <a:latin typeface="Raleway" pitchFamily="2" charset="0"/>
              </a:rPr>
              <a:t>Ocupación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  <a:latin typeface="Raleway" pitchFamily="2" charset="0"/>
              </a:rPr>
              <a:t>Estado Civil 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  <a:latin typeface="Raleway" pitchFamily="2" charset="0"/>
              </a:rPr>
              <a:t>Hijos</a:t>
            </a:r>
          </a:p>
        </p:txBody>
      </p:sp>
    </p:spTree>
    <p:extLst>
      <p:ext uri="{BB962C8B-B14F-4D97-AF65-F5344CB8AC3E}">
        <p14:creationId xmlns:p14="http://schemas.microsoft.com/office/powerpoint/2010/main" val="2582329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>
            <a:spLocks noGrp="1"/>
          </p:cNvSpPr>
          <p:nvPr>
            <p:ph type="title"/>
          </p:nvPr>
        </p:nvSpPr>
        <p:spPr>
          <a:xfrm>
            <a:off x="1065439" y="564358"/>
            <a:ext cx="7489281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effectLst/>
                <a:latin typeface="Raleway" pitchFamily="2" charset="0"/>
                <a:ea typeface="Calibri" panose="020F0502020204030204" pitchFamily="34" charset="0"/>
              </a:rPr>
              <a:t>Algoritmo Hibrido basado en la similitud coseno con otros usuarios y las preferencias del usuario</a:t>
            </a:r>
            <a:endParaRPr lang="es-ES" sz="3600" dirty="0">
              <a:latin typeface="Raleway" pitchFamily="2" charset="0"/>
            </a:endParaRPr>
          </a:p>
        </p:txBody>
      </p:sp>
      <p:cxnSp>
        <p:nvCxnSpPr>
          <p:cNvPr id="183" name="Google Shape;183;p36"/>
          <p:cNvCxnSpPr/>
          <p:nvPr/>
        </p:nvCxnSpPr>
        <p:spPr>
          <a:xfrm>
            <a:off x="1922100" y="1250156"/>
            <a:ext cx="529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32DFE151-8164-C5C3-AB3B-D4639D7EEDCE}"/>
              </a:ext>
            </a:extLst>
          </p:cNvPr>
          <p:cNvSpPr txBox="1"/>
          <p:nvPr/>
        </p:nvSpPr>
        <p:spPr>
          <a:xfrm>
            <a:off x="914400" y="1250156"/>
            <a:ext cx="7415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9695144-E954-E93E-FDAE-D1FE6E4A65C1}"/>
              </a:ext>
            </a:extLst>
          </p:cNvPr>
          <p:cNvSpPr txBox="1"/>
          <p:nvPr/>
        </p:nvSpPr>
        <p:spPr>
          <a:xfrm>
            <a:off x="914400" y="1503680"/>
            <a:ext cx="72440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Raleway" pitchFamily="2" charset="0"/>
              </a:rPr>
              <a:t>Establece un vector de características en base a las preferencias del usuario</a:t>
            </a:r>
          </a:p>
          <a:p>
            <a:endParaRPr lang="es-ES" sz="1200" dirty="0">
              <a:solidFill>
                <a:schemeClr val="bg1"/>
              </a:solidFill>
              <a:latin typeface="Raleway" pitchFamily="2" charset="0"/>
            </a:endParaRPr>
          </a:p>
          <a:p>
            <a:r>
              <a:rPr lang="es-ES" sz="1200" dirty="0">
                <a:solidFill>
                  <a:schemeClr val="bg1"/>
                </a:solidFill>
                <a:latin typeface="Raleway" pitchFamily="2" charset="0"/>
              </a:rPr>
              <a:t>Inicialmente se buscan los usuarios similares y sus preferencias</a:t>
            </a:r>
          </a:p>
          <a:p>
            <a:endParaRPr lang="es-ES" sz="1200" dirty="0">
              <a:solidFill>
                <a:schemeClr val="bg1"/>
              </a:solidFill>
              <a:latin typeface="Raleway" pitchFamily="2" charset="0"/>
            </a:endParaRPr>
          </a:p>
          <a:p>
            <a:r>
              <a:rPr lang="es-ES" sz="1200" dirty="0">
                <a:solidFill>
                  <a:schemeClr val="bg1"/>
                </a:solidFill>
                <a:latin typeface="Raleway" pitchFamily="2" charset="0"/>
              </a:rPr>
              <a:t>Una vez se tienen las preferencias de estos usuarios similares se calcula su similitud coseno con las preferencias del usuarios</a:t>
            </a:r>
          </a:p>
          <a:p>
            <a:endParaRPr lang="es-ES" sz="1200" dirty="0">
              <a:solidFill>
                <a:schemeClr val="bg1"/>
              </a:solidFill>
              <a:latin typeface="Raleway" pitchFamily="2" charset="0"/>
            </a:endParaRPr>
          </a:p>
          <a:p>
            <a:r>
              <a:rPr lang="es-ES" sz="1200" dirty="0">
                <a:solidFill>
                  <a:schemeClr val="bg1"/>
                </a:solidFill>
                <a:latin typeface="Raleway" pitchFamily="2" charset="0"/>
              </a:rPr>
              <a:t>Dos casos</a:t>
            </a:r>
          </a:p>
          <a:p>
            <a:endParaRPr lang="es-ES" sz="1200" dirty="0">
              <a:solidFill>
                <a:schemeClr val="bg1"/>
              </a:solidFill>
              <a:latin typeface="Raleway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  <a:latin typeface="Raleway" pitchFamily="2" charset="0"/>
              </a:rPr>
              <a:t>Existen alojamientos con una similitud coseno &gt;0,9 </a:t>
            </a:r>
            <a:r>
              <a:rPr lang="es-ES" sz="1200" dirty="0">
                <a:solidFill>
                  <a:schemeClr val="bg1"/>
                </a:solidFill>
                <a:latin typeface="Raleway" pitchFamily="2" charset="0"/>
                <a:sym typeface="Wingdings" panose="05000000000000000000" pitchFamily="2" charset="2"/>
              </a:rPr>
              <a:t> Se muestran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bg1"/>
                </a:solidFill>
                <a:latin typeface="Raleway" pitchFamily="2" charset="0"/>
                <a:sym typeface="Wingdings" panose="05000000000000000000" pitchFamily="2" charset="2"/>
              </a:rPr>
              <a:t>No existen alojamientos con esa similitud entre los que le han gustado a usuarios similares.</a:t>
            </a:r>
          </a:p>
          <a:p>
            <a:pPr marL="171450" lvl="7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bg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330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>
            <a:spLocks noGrp="1"/>
          </p:cNvSpPr>
          <p:nvPr>
            <p:ph type="title"/>
          </p:nvPr>
        </p:nvSpPr>
        <p:spPr>
          <a:xfrm>
            <a:off x="1024799" y="417544"/>
            <a:ext cx="7489281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effectLst/>
                <a:latin typeface="Raleway" pitchFamily="2" charset="0"/>
                <a:ea typeface="Calibri" panose="020F0502020204030204" pitchFamily="34" charset="0"/>
              </a:rPr>
              <a:t>Análisis DAFO</a:t>
            </a:r>
            <a:endParaRPr lang="es-ES" sz="4000" dirty="0">
              <a:latin typeface="Raleway" pitchFamily="2" charset="0"/>
            </a:endParaRPr>
          </a:p>
        </p:txBody>
      </p:sp>
      <p:cxnSp>
        <p:nvCxnSpPr>
          <p:cNvPr id="183" name="Google Shape;183;p36"/>
          <p:cNvCxnSpPr>
            <a:cxnSpLocks/>
          </p:cNvCxnSpPr>
          <p:nvPr/>
        </p:nvCxnSpPr>
        <p:spPr>
          <a:xfrm>
            <a:off x="3104129" y="874744"/>
            <a:ext cx="333062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65CD13FD-C1FB-5E7C-61E7-9E7BCEE4F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338" y="1159883"/>
            <a:ext cx="4361021" cy="327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04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Lineas de futuro</a:t>
            </a:r>
            <a:endParaRPr dirty="0"/>
          </a:p>
        </p:txBody>
      </p:sp>
      <p:cxnSp>
        <p:nvCxnSpPr>
          <p:cNvPr id="183" name="Google Shape;183;p36"/>
          <p:cNvCxnSpPr/>
          <p:nvPr/>
        </p:nvCxnSpPr>
        <p:spPr>
          <a:xfrm>
            <a:off x="1922100" y="1068050"/>
            <a:ext cx="529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32DFE151-8164-C5C3-AB3B-D4639D7EEDCE}"/>
              </a:ext>
            </a:extLst>
          </p:cNvPr>
          <p:cNvSpPr txBox="1"/>
          <p:nvPr/>
        </p:nvSpPr>
        <p:spPr>
          <a:xfrm>
            <a:off x="1008787" y="1483836"/>
            <a:ext cx="7415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Secciones dedicadas a preferencias genéricas especificas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Base de datos mas completa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Refinamiento de los algoritmos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Ampliación del número de localidades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Ampliar la funcionalidad web</a:t>
            </a:r>
          </a:p>
        </p:txBody>
      </p:sp>
    </p:spTree>
    <p:extLst>
      <p:ext uri="{BB962C8B-B14F-4D97-AF65-F5344CB8AC3E}">
        <p14:creationId xmlns:p14="http://schemas.microsoft.com/office/powerpoint/2010/main" val="2663284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Lecciones aprendidas</a:t>
            </a:r>
            <a:endParaRPr dirty="0"/>
          </a:p>
        </p:txBody>
      </p:sp>
      <p:cxnSp>
        <p:nvCxnSpPr>
          <p:cNvPr id="183" name="Google Shape;183;p36"/>
          <p:cNvCxnSpPr/>
          <p:nvPr/>
        </p:nvCxnSpPr>
        <p:spPr>
          <a:xfrm>
            <a:off x="1922100" y="1068050"/>
            <a:ext cx="529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32DFE151-8164-C5C3-AB3B-D4639D7EEDCE}"/>
              </a:ext>
            </a:extLst>
          </p:cNvPr>
          <p:cNvSpPr txBox="1"/>
          <p:nvPr/>
        </p:nvSpPr>
        <p:spPr>
          <a:xfrm>
            <a:off x="1008787" y="1483836"/>
            <a:ext cx="74152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Aplicación de los conocimientos previos para el desarrollo de aplicaciones fullstack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Descubrimiento de qué es y cómo se crea un sistema recomendador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Nueva base datos completamente diferente a las anteriormente vistas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Aplicación de la matemática vista en anteriores cursos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Descubrimiento de Kaggle y OSF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363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Descripción del problema</a:t>
            </a:r>
            <a:endParaRPr dirty="0"/>
          </a:p>
        </p:txBody>
      </p:sp>
      <p:sp>
        <p:nvSpPr>
          <p:cNvPr id="182" name="Google Shape;182;p36"/>
          <p:cNvSpPr txBox="1">
            <a:spLocks noGrp="1"/>
          </p:cNvSpPr>
          <p:nvPr>
            <p:ph type="body" idx="1"/>
          </p:nvPr>
        </p:nvSpPr>
        <p:spPr>
          <a:xfrm>
            <a:off x="720000" y="1206338"/>
            <a:ext cx="7704000" cy="31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</a:rPr>
              <a:t>Difícil decisión para una persona inexperta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dirty="0">
              <a:solidFill>
                <a:schemeClr val="lt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</a:rPr>
              <a:t>Los portales ya existentes no ofrecen un algoritmo colaborativo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</a:rPr>
              <a:t>solo ver los anuncios que las personas publican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dirty="0">
              <a:solidFill>
                <a:schemeClr val="lt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</a:rPr>
              <a:t>Necesidad de ayudar a las personas a la hora de buscar casa 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</a:rPr>
              <a:t>que  a su vez se ayuden entre ellos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lt1"/>
              </a:solidFill>
            </a:endParaRPr>
          </a:p>
        </p:txBody>
      </p:sp>
      <p:cxnSp>
        <p:nvCxnSpPr>
          <p:cNvPr id="183" name="Google Shape;183;p36"/>
          <p:cNvCxnSpPr/>
          <p:nvPr/>
        </p:nvCxnSpPr>
        <p:spPr>
          <a:xfrm>
            <a:off x="1922100" y="1068050"/>
            <a:ext cx="529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822A45F7-83AC-8E4B-9F1E-ECF6E32F1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141" y="1134987"/>
            <a:ext cx="1482703" cy="163259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D11B4B9-5806-B865-F4C0-4B3F39BD0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141" y="3031587"/>
            <a:ext cx="1837265" cy="15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79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Herramientas utilizadas</a:t>
            </a:r>
            <a:endParaRPr dirty="0"/>
          </a:p>
        </p:txBody>
      </p:sp>
      <p:cxnSp>
        <p:nvCxnSpPr>
          <p:cNvPr id="183" name="Google Shape;183;p36"/>
          <p:cNvCxnSpPr/>
          <p:nvPr/>
        </p:nvCxnSpPr>
        <p:spPr>
          <a:xfrm>
            <a:off x="1922100" y="1068050"/>
            <a:ext cx="529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0712BD13-C297-9E17-45CF-75E09ACC3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62" y="1562100"/>
            <a:ext cx="1759427" cy="6491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4B77962-BB08-96F4-99B8-B631C1F865C1}"/>
              </a:ext>
            </a:extLst>
          </p:cNvPr>
          <p:cNvSpPr txBox="1"/>
          <p:nvPr/>
        </p:nvSpPr>
        <p:spPr>
          <a:xfrm>
            <a:off x="1213836" y="1285101"/>
            <a:ext cx="165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Raleway" pitchFamily="2" charset="0"/>
              </a:rPr>
              <a:t>Frontend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A843D3F-B2DA-D18D-972C-5EA96A74BA88}"/>
              </a:ext>
            </a:extLst>
          </p:cNvPr>
          <p:cNvSpPr txBox="1"/>
          <p:nvPr/>
        </p:nvSpPr>
        <p:spPr>
          <a:xfrm>
            <a:off x="1213836" y="2499636"/>
            <a:ext cx="165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Raleway" pitchFamily="2" charset="0"/>
              </a:rPr>
              <a:t>Backend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ED2EB45-E375-B01A-E1AC-A0082D5776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62" y="2776634"/>
            <a:ext cx="1759427" cy="73094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7EC3BC8-974D-C38A-2FBE-DCA6F27D077B}"/>
              </a:ext>
            </a:extLst>
          </p:cNvPr>
          <p:cNvSpPr txBox="1"/>
          <p:nvPr/>
        </p:nvSpPr>
        <p:spPr>
          <a:xfrm>
            <a:off x="4293392" y="1285101"/>
            <a:ext cx="165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Raleway" pitchFamily="2" charset="0"/>
              </a:rPr>
              <a:t>Base de datos</a:t>
            </a:r>
          </a:p>
        </p:txBody>
      </p:sp>
      <p:pic>
        <p:nvPicPr>
          <p:cNvPr id="14" name="Imagen 13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531A4E92-E75A-76C4-DD89-E19630A45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3393" y="1562099"/>
            <a:ext cx="1702988" cy="64913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A9B0C4B-1505-D287-4347-5FB2F0D83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5496" y="2776634"/>
            <a:ext cx="1684509" cy="64913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7AEBE7D-105E-587C-D4F3-AD700A2D8E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415" y="2771871"/>
            <a:ext cx="1742969" cy="63380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1AB63AFE-4868-C461-2780-88C78EBC32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5496" y="3666601"/>
            <a:ext cx="668610" cy="64913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50B11B4-BDBA-596D-B1FB-EC04F9D2B9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9043" y="3666601"/>
            <a:ext cx="564735" cy="662478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4F430B68-A9B5-0709-0029-FC17AC3751C2}"/>
              </a:ext>
            </a:extLst>
          </p:cNvPr>
          <p:cNvSpPr txBox="1"/>
          <p:nvPr/>
        </p:nvSpPr>
        <p:spPr>
          <a:xfrm>
            <a:off x="4360067" y="2452066"/>
            <a:ext cx="165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Raleway" pitchFamily="2" charset="0"/>
              </a:rPr>
              <a:t>Otras herramientas</a:t>
            </a:r>
          </a:p>
        </p:txBody>
      </p:sp>
    </p:spTree>
    <p:extLst>
      <p:ext uri="{BB962C8B-B14F-4D97-AF65-F5344CB8AC3E}">
        <p14:creationId xmlns:p14="http://schemas.microsoft.com/office/powerpoint/2010/main" val="1189050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Aplicación en detalle</a:t>
            </a:r>
            <a:endParaRPr dirty="0"/>
          </a:p>
        </p:txBody>
      </p:sp>
      <p:cxnSp>
        <p:nvCxnSpPr>
          <p:cNvPr id="183" name="Google Shape;183;p36"/>
          <p:cNvCxnSpPr/>
          <p:nvPr/>
        </p:nvCxnSpPr>
        <p:spPr>
          <a:xfrm>
            <a:off x="1922100" y="1068050"/>
            <a:ext cx="529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32DFE151-8164-C5C3-AB3B-D4639D7EEDCE}"/>
              </a:ext>
            </a:extLst>
          </p:cNvPr>
          <p:cNvSpPr txBox="1"/>
          <p:nvPr/>
        </p:nvSpPr>
        <p:spPr>
          <a:xfrm>
            <a:off x="914400" y="1250156"/>
            <a:ext cx="741521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Base de datos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Elección del dataset: Idealista Madrid </a:t>
            </a:r>
            <a:r>
              <a:rPr lang="es-ES" sz="1200" dirty="0" err="1">
                <a:solidFill>
                  <a:schemeClr val="lt1"/>
                </a:solidFill>
                <a:latin typeface="Raleway" pitchFamily="2" charset="0"/>
              </a:rPr>
              <a:t>Rental</a:t>
            </a: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 Real </a:t>
            </a:r>
            <a:r>
              <a:rPr lang="es-ES" sz="1200" dirty="0" err="1">
                <a:solidFill>
                  <a:schemeClr val="lt1"/>
                </a:solidFill>
                <a:latin typeface="Raleway" pitchFamily="2" charset="0"/>
              </a:rPr>
              <a:t>State</a:t>
            </a: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Procesamiento del dataset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Eliminación de columnas innecesarias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Arreglo de valores erráticos de la columna </a:t>
            </a:r>
            <a:r>
              <a:rPr lang="es-ES" sz="1200" dirty="0" err="1">
                <a:solidFill>
                  <a:schemeClr val="lt1"/>
                </a:solidFill>
                <a:latin typeface="Raleway" pitchFamily="2" charset="0"/>
              </a:rPr>
              <a:t>hasLift</a:t>
            </a: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División y arreglo de valores erráticos de la columna ParkingSpace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Formateo de la columna suggestedTitle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Creación de la columna </a:t>
            </a:r>
            <a:r>
              <a:rPr lang="es-ES" sz="1200" dirty="0" err="1">
                <a:solidFill>
                  <a:schemeClr val="lt1"/>
                </a:solidFill>
                <a:latin typeface="Raleway" pitchFamily="2" charset="0"/>
              </a:rPr>
              <a:t>meGustas</a:t>
            </a: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  <a:p>
            <a:pPr marL="457200" lvl="1"/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Creación del grafo de conocimiento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666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Aplicación en detalle</a:t>
            </a:r>
            <a:endParaRPr dirty="0"/>
          </a:p>
        </p:txBody>
      </p:sp>
      <p:cxnSp>
        <p:nvCxnSpPr>
          <p:cNvPr id="183" name="Google Shape;183;p36"/>
          <p:cNvCxnSpPr/>
          <p:nvPr/>
        </p:nvCxnSpPr>
        <p:spPr>
          <a:xfrm>
            <a:off x="1922100" y="1068050"/>
            <a:ext cx="529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32DFE151-8164-C5C3-AB3B-D4639D7EEDCE}"/>
              </a:ext>
            </a:extLst>
          </p:cNvPr>
          <p:cNvSpPr txBox="1"/>
          <p:nvPr/>
        </p:nvSpPr>
        <p:spPr>
          <a:xfrm>
            <a:off x="914400" y="1250156"/>
            <a:ext cx="7415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Base de datos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Creación del grafo de conocimiento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</p:txBody>
      </p:sp>
      <p:pic>
        <p:nvPicPr>
          <p:cNvPr id="2" name="Imagen 1" descr="Gráfico&#10;&#10;Descripción generada automáticamente">
            <a:extLst>
              <a:ext uri="{FF2B5EF4-FFF2-40B4-BE49-F238E27FC236}">
                <a16:creationId xmlns:a16="http://schemas.microsoft.com/office/drawing/2014/main" id="{36504518-70AB-9EB0-DA0B-21133BA7A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333" y="2195372"/>
            <a:ext cx="2838522" cy="211470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6BABB4C-3BBE-0078-3CE7-5CC25AAE9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148" y="2178339"/>
            <a:ext cx="3142996" cy="211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3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Aplicación en detalle</a:t>
            </a:r>
            <a:endParaRPr dirty="0"/>
          </a:p>
        </p:txBody>
      </p:sp>
      <p:cxnSp>
        <p:nvCxnSpPr>
          <p:cNvPr id="183" name="Google Shape;183;p36"/>
          <p:cNvCxnSpPr/>
          <p:nvPr/>
        </p:nvCxnSpPr>
        <p:spPr>
          <a:xfrm>
            <a:off x="1922100" y="1068050"/>
            <a:ext cx="529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32DFE151-8164-C5C3-AB3B-D4639D7EEDCE}"/>
              </a:ext>
            </a:extLst>
          </p:cNvPr>
          <p:cNvSpPr txBox="1"/>
          <p:nvPr/>
        </p:nvSpPr>
        <p:spPr>
          <a:xfrm>
            <a:off x="914400" y="1250156"/>
            <a:ext cx="7415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Sistema de usuarios y Valoración de anuncios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</p:txBody>
      </p:sp>
      <p:pic>
        <p:nvPicPr>
          <p:cNvPr id="3" name="Imagen 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60DF43C7-B98A-8BF8-4591-8DF6ACCA3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802" y="1711821"/>
            <a:ext cx="3200937" cy="228552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D9C8CC2-0E50-0848-8770-D558015C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006" y="1855092"/>
            <a:ext cx="3546577" cy="199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Aplicación en detalle</a:t>
            </a:r>
            <a:endParaRPr dirty="0"/>
          </a:p>
        </p:txBody>
      </p:sp>
      <p:cxnSp>
        <p:nvCxnSpPr>
          <p:cNvPr id="183" name="Google Shape;183;p36"/>
          <p:cNvCxnSpPr/>
          <p:nvPr/>
        </p:nvCxnSpPr>
        <p:spPr>
          <a:xfrm>
            <a:off x="1922100" y="1068050"/>
            <a:ext cx="529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32DFE151-8164-C5C3-AB3B-D4639D7EEDCE}"/>
              </a:ext>
            </a:extLst>
          </p:cNvPr>
          <p:cNvSpPr txBox="1"/>
          <p:nvPr/>
        </p:nvSpPr>
        <p:spPr>
          <a:xfrm>
            <a:off x="914400" y="1250156"/>
            <a:ext cx="7415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Sistema de usuarios y Valoración de anuncios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5F51111E-1E25-5DF1-75FD-CD60D8C03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747894"/>
            <a:ext cx="3970020" cy="234914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EF84CE4-F047-E948-CBB6-BC3DB0806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6683" y="1679094"/>
            <a:ext cx="2662917" cy="241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91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Aplicación en detalle</a:t>
            </a:r>
            <a:endParaRPr dirty="0"/>
          </a:p>
        </p:txBody>
      </p:sp>
      <p:cxnSp>
        <p:nvCxnSpPr>
          <p:cNvPr id="183" name="Google Shape;183;p36"/>
          <p:cNvCxnSpPr/>
          <p:nvPr/>
        </p:nvCxnSpPr>
        <p:spPr>
          <a:xfrm>
            <a:off x="1922100" y="1068050"/>
            <a:ext cx="529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32DFE151-8164-C5C3-AB3B-D4639D7EEDCE}"/>
              </a:ext>
            </a:extLst>
          </p:cNvPr>
          <p:cNvSpPr txBox="1"/>
          <p:nvPr/>
        </p:nvSpPr>
        <p:spPr>
          <a:xfrm>
            <a:off x="914400" y="1250156"/>
            <a:ext cx="7415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lt1"/>
                </a:solidFill>
                <a:latin typeface="Raleway" pitchFamily="2" charset="0"/>
              </a:rPr>
              <a:t>Sistema de usuarios y Valoración de anuncios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s-ES" sz="1200" dirty="0">
              <a:solidFill>
                <a:schemeClr val="lt1"/>
              </a:solidFill>
              <a:latin typeface="Raleway" pitchFamily="2" charset="0"/>
            </a:endParaRPr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5F51111E-1E25-5DF1-75FD-CD60D8C03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747894"/>
            <a:ext cx="3970020" cy="234914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EF84CE4-F047-E948-CBB6-BC3DB0806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6683" y="1679094"/>
            <a:ext cx="2662917" cy="241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81470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Apartments for Sale by Slidesgo">
  <a:themeElements>
    <a:clrScheme name="Simple Light">
      <a:dk1>
        <a:srgbClr val="000000"/>
      </a:dk1>
      <a:lt1>
        <a:srgbClr val="FFFFFF"/>
      </a:lt1>
      <a:dk2>
        <a:srgbClr val="00FFBA"/>
      </a:dk2>
      <a:lt2>
        <a:srgbClr val="333333"/>
      </a:lt2>
      <a:accent1>
        <a:srgbClr val="86868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A8FF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557</Words>
  <Application>Microsoft Office PowerPoint</Application>
  <PresentationFormat>Presentación en pantalla (16:9)</PresentationFormat>
  <Paragraphs>134</Paragraphs>
  <Slides>25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Arial</vt:lpstr>
      <vt:lpstr>Bebas Neue</vt:lpstr>
      <vt:lpstr>Montserrat Alternates SemiBold</vt:lpstr>
      <vt:lpstr>Montserrat Alternates</vt:lpstr>
      <vt:lpstr>Raleway</vt:lpstr>
      <vt:lpstr>Roboto Condensed Light</vt:lpstr>
      <vt:lpstr>Modern Apartments for Sale by Slidesgo</vt:lpstr>
      <vt:lpstr>HomeRent  Sistema recomendador</vt:lpstr>
      <vt:lpstr>Índice de contenidos</vt:lpstr>
      <vt:lpstr>Descripción del problema</vt:lpstr>
      <vt:lpstr>Herramientas utilizadas</vt:lpstr>
      <vt:lpstr>Aplicación en detalle</vt:lpstr>
      <vt:lpstr>Aplicación en detalle</vt:lpstr>
      <vt:lpstr>Aplicación en detalle</vt:lpstr>
      <vt:lpstr>Aplicación en detalle</vt:lpstr>
      <vt:lpstr>Aplicación en detalle</vt:lpstr>
      <vt:lpstr>Aplicación en detalle</vt:lpstr>
      <vt:lpstr>Aplicación en detalle</vt:lpstr>
      <vt:lpstr>Aplicación en detalle</vt:lpstr>
      <vt:lpstr>Aplicación en detalle</vt:lpstr>
      <vt:lpstr>Aplicación en detalle</vt:lpstr>
      <vt:lpstr>Aplicación en detalle</vt:lpstr>
      <vt:lpstr>Algoritmos</vt:lpstr>
      <vt:lpstr>Algoritmos</vt:lpstr>
      <vt:lpstr>Algoritmo basado en la Popularidad de los alojamientos y Similitud Coseno</vt:lpstr>
      <vt:lpstr>Algoritmo basado en Contenido: recomendación alojamientos más Baratos</vt:lpstr>
      <vt:lpstr>Algoritmo basado en Contenido: recomendación alojamientos más Baratos</vt:lpstr>
      <vt:lpstr>Algoritmo basado en la similitud coseno con otros usuarios</vt:lpstr>
      <vt:lpstr>Algoritmo Hibrido basado en la similitud coseno con otros usuarios y las preferencias del usuario</vt:lpstr>
      <vt:lpstr>Análisis DAFO</vt:lpstr>
      <vt:lpstr>Lineas de futuro</vt:lpstr>
      <vt:lpstr>Lecciones aprendidas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HomeRent  Sistema recomendador</dc:title>
  <dc:creator>juan c</dc:creator>
  <cp:lastModifiedBy>Pablo Robles Fernández</cp:lastModifiedBy>
  <cp:revision>2</cp:revision>
  <dcterms:modified xsi:type="dcterms:W3CDTF">2023-01-09T08:21:49Z</dcterms:modified>
</cp:coreProperties>
</file>